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notesMasterIdLst>
    <p:notesMasterId r:id="rId24"/>
  </p:notesMasterIdLst>
  <p:sldIdLst>
    <p:sldId id="256" r:id="rId2"/>
    <p:sldId id="277" r:id="rId3"/>
    <p:sldId id="257" r:id="rId4"/>
    <p:sldId id="258" r:id="rId5"/>
    <p:sldId id="259" r:id="rId6"/>
    <p:sldId id="267" r:id="rId7"/>
    <p:sldId id="260" r:id="rId8"/>
    <p:sldId id="263" r:id="rId9"/>
    <p:sldId id="262" r:id="rId10"/>
    <p:sldId id="261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33373-4A09-47C2-8A4A-A4A601D7F07D}" v="118" dt="2020-06-20T12:16:49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102E-A7B0-4CD9-A55F-8FA1F564D662}" type="datetimeFigureOut">
              <a:rPr lang="pt-BR" smtClean="0"/>
              <a:t>20/06/2020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B9FD-7CB5-49C8-BE8F-89E627B74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75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HIPODERME – VASOS SG – SUDORESE - TREMORES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B9FD-7CB5-49C8-BE8F-89E627B7429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28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6477C716-BA4B-4BCE-926C-A60BA6564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113182" cy="16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8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58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1134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152816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2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80133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9614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45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9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C8E8A3-30FA-49C5-9017-DA88F8DAB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113182" cy="16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5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1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9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7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3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2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0D914D-B099-4142-A885-11F276715148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7E76181-E447-44E3-B729-403F1B4BFFC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" y="0"/>
            <a:ext cx="1113182" cy="16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7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12DA0-391B-485D-BD56-BD7C93E17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477079"/>
            <a:ext cx="9733439" cy="5549648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3º Encontro para a Vida</a:t>
            </a:r>
            <a:br>
              <a:rPr lang="pt-BR" sz="4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pt-BR" sz="4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t-BR" sz="4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 que você tem feito pela sua pele?”</a:t>
            </a:r>
            <a:br>
              <a:rPr lang="pt-BR" sz="4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pt-BR" sz="4400" b="1" dirty="0">
                <a:solidFill>
                  <a:srgbClr val="FF0000"/>
                </a:solidFill>
              </a:rPr>
            </a:br>
            <a:br>
              <a:rPr lang="pt-BR" sz="4400" b="1" dirty="0">
                <a:solidFill>
                  <a:srgbClr val="FF0000"/>
                </a:solidFill>
              </a:rPr>
            </a:br>
            <a:endParaRPr lang="pt-BR" sz="4400" b="1" dirty="0">
              <a:solidFill>
                <a:srgbClr val="FF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1B6CE2-1659-4CF1-A253-03717216B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48749"/>
            <a:ext cx="9733439" cy="1755057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Dra. Luciana Arantes</a:t>
            </a:r>
            <a:br>
              <a:rPr lang="pt-BR" sz="2400" b="1" dirty="0">
                <a:solidFill>
                  <a:srgbClr val="FFC000"/>
                </a:solidFill>
              </a:rPr>
            </a:br>
            <a:r>
              <a:rPr lang="pt-BR" sz="2400" b="1" dirty="0">
                <a:solidFill>
                  <a:srgbClr val="FFC000"/>
                </a:solidFill>
              </a:rPr>
              <a:t>Dermatologista</a:t>
            </a:r>
          </a:p>
          <a:p>
            <a:pPr algn="ctr"/>
            <a:r>
              <a:rPr lang="pt-BR" sz="2400" b="1" dirty="0">
                <a:solidFill>
                  <a:srgbClr val="FFC000"/>
                </a:solidFill>
              </a:rPr>
              <a:t>20 – junho – 2020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37C45E-A44F-4A79-9195-2DD9E014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13182" cy="16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22D751B-2A92-48D5-BCFF-C791DB79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099930"/>
            <a:ext cx="3795023" cy="360459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Queimadura </a:t>
            </a:r>
            <a:b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solar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7857EB2-DE77-457D-833E-91CAA58D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96" y="583095"/>
            <a:ext cx="5285835" cy="587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13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F5DFD-FD40-4993-ABD9-5072BB3B3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64" y="185532"/>
            <a:ext cx="5671931" cy="140473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fotoenvelhecimento</a:t>
            </a:r>
            <a:endParaRPr lang="pt-BR" sz="28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A96080-E094-4074-8864-93F5A2C2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" t="2038" r="2002"/>
          <a:stretch/>
        </p:blipFill>
        <p:spPr>
          <a:xfrm>
            <a:off x="1311964" y="2226365"/>
            <a:ext cx="5168349" cy="382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C663F5-9813-4ECD-86B6-247E4F1B0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"/>
          <a:stretch/>
        </p:blipFill>
        <p:spPr>
          <a:xfrm>
            <a:off x="7739270" y="384313"/>
            <a:ext cx="3909390" cy="6221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0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EC409-562D-4BEE-94E3-877F1BD6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84314"/>
            <a:ext cx="9652483" cy="1192695"/>
          </a:xfrm>
        </p:spPr>
        <p:txBody>
          <a:bodyPr>
            <a:normAutofit/>
          </a:bodyPr>
          <a:lstStyle/>
          <a:p>
            <a:pPr algn="ctr"/>
            <a:r>
              <a:rPr lang="pt-BR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Ceratose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actínica</a:t>
            </a:r>
            <a:r>
              <a:rPr lang="pt-B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F13E77-FEDE-4B18-ADCF-E59AC044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0" y="1743547"/>
            <a:ext cx="7328452" cy="4226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39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679B7-E5DC-4D22-B7BD-FEE9CAB8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4558"/>
            <a:ext cx="10407858" cy="124570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Carcinoma </a:t>
            </a:r>
            <a:r>
              <a:rPr lang="pt-BR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basocelular</a:t>
            </a:r>
            <a:endParaRPr lang="pt-BR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348748-CD4A-4DED-BA2D-859D968AB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1" t="4698" r="3564" b="4027"/>
          <a:stretch/>
        </p:blipFill>
        <p:spPr>
          <a:xfrm>
            <a:off x="2610679" y="2133600"/>
            <a:ext cx="6255026" cy="360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47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62C304-6F5E-47D7-AC0E-E670F258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75" y="225286"/>
            <a:ext cx="8526049" cy="1431235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radioterapia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82CC27-4A87-4FFA-91B8-23C369D9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556" y="1278837"/>
            <a:ext cx="9216885" cy="5353877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Raios X ou fótons: potente radiação eletromagnética que promove lesão letal dentro do DNA com dupla fita</a:t>
            </a:r>
          </a:p>
          <a:p>
            <a:pPr marL="0" indent="0">
              <a:buNone/>
            </a:pPr>
            <a:endParaRPr lang="pt-BR" sz="2400" b="1" dirty="0">
              <a:solidFill>
                <a:srgbClr val="FFC000"/>
              </a:solidFill>
            </a:endParaRPr>
          </a:p>
          <a:p>
            <a:r>
              <a:rPr lang="pt-BR" sz="2400" b="1" dirty="0">
                <a:solidFill>
                  <a:srgbClr val="FFC000"/>
                </a:solidFill>
              </a:rPr>
              <a:t>Quando os raios X são absorvidos pela matéria biológica, um elétron pode ser ejetado de um átomo liberando grandes quantidades de energia no local – ocorre a morte mitótica das células malignas </a:t>
            </a:r>
          </a:p>
          <a:p>
            <a:pPr marL="0" indent="0">
              <a:buNone/>
            </a:pPr>
            <a:endParaRPr lang="pt-BR" sz="2400" b="1" dirty="0">
              <a:solidFill>
                <a:srgbClr val="FFC000"/>
              </a:solidFill>
            </a:endParaRPr>
          </a:p>
          <a:p>
            <a:r>
              <a:rPr lang="pt-BR" sz="2400" b="1" dirty="0">
                <a:solidFill>
                  <a:srgbClr val="FFC000"/>
                </a:solidFill>
              </a:rPr>
              <a:t>Importante: a administração de pequenas doses fracionadas permite um menor dano ao tecido normal no local </a:t>
            </a:r>
          </a:p>
        </p:txBody>
      </p:sp>
    </p:spTree>
    <p:extLst>
      <p:ext uri="{BB962C8B-B14F-4D97-AF65-F5344CB8AC3E}">
        <p14:creationId xmlns:p14="http://schemas.microsoft.com/office/powerpoint/2010/main" val="14214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F4548-6EF9-4D75-BF7B-4357E882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92410"/>
            <a:ext cx="8534400" cy="1507067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Evitar radioterapia 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A65329-4EA9-431E-9B08-80BD4A84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099" y="2082615"/>
            <a:ext cx="8534400" cy="3024809"/>
          </a:xfrm>
        </p:spPr>
        <p:txBody>
          <a:bodyPr>
            <a:normAutofit fontScale="92500"/>
          </a:bodyPr>
          <a:lstStyle/>
          <a:p>
            <a:r>
              <a:rPr lang="pt-BR" sz="2800" b="1" dirty="0" err="1">
                <a:solidFill>
                  <a:srgbClr val="FFC000"/>
                </a:solidFill>
              </a:rPr>
              <a:t>Xeroderma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pigmentoso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r>
              <a:rPr lang="pt-BR" sz="2800" b="1" dirty="0">
                <a:solidFill>
                  <a:srgbClr val="FFC000"/>
                </a:solidFill>
              </a:rPr>
              <a:t>Síndrome do nevo </a:t>
            </a:r>
            <a:r>
              <a:rPr lang="pt-BR" sz="2800" b="1" dirty="0" err="1">
                <a:solidFill>
                  <a:srgbClr val="FFC000"/>
                </a:solidFill>
              </a:rPr>
              <a:t>basocelular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r>
              <a:rPr lang="pt-BR" sz="2800" b="1" dirty="0">
                <a:solidFill>
                  <a:srgbClr val="FFC000"/>
                </a:solidFill>
              </a:rPr>
              <a:t>Esclerodermia e outras causas de fibrose cutânea </a:t>
            </a:r>
          </a:p>
        </p:txBody>
      </p:sp>
    </p:spTree>
    <p:extLst>
      <p:ext uri="{BB962C8B-B14F-4D97-AF65-F5344CB8AC3E}">
        <p14:creationId xmlns:p14="http://schemas.microsoft.com/office/powerpoint/2010/main" val="37948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54B41-A6D1-4AA0-A037-AE114899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116" y="12736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Reações e complicações agudas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DECC8E-2D2A-4224-A698-81F3D966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2186610"/>
            <a:ext cx="8534400" cy="3341755"/>
          </a:xfrm>
        </p:spPr>
        <p:txBody>
          <a:bodyPr>
            <a:normAutofit lnSpcReduction="10000"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Descamação seca e</a:t>
            </a:r>
          </a:p>
          <a:p>
            <a:pPr marL="0" indent="0">
              <a:buNone/>
            </a:pPr>
            <a:r>
              <a:rPr lang="pt-BR" sz="2800" b="1" dirty="0">
                <a:solidFill>
                  <a:srgbClr val="FFC000"/>
                </a:solidFill>
              </a:rPr>
              <a:t> eritema moderado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r>
              <a:rPr lang="pt-BR" sz="2800" b="1" dirty="0">
                <a:solidFill>
                  <a:srgbClr val="FFC000"/>
                </a:solidFill>
              </a:rPr>
              <a:t>Descamação úmida e </a:t>
            </a:r>
          </a:p>
          <a:p>
            <a:pPr marL="0" indent="0">
              <a:buNone/>
            </a:pPr>
            <a:r>
              <a:rPr lang="pt-BR" sz="2800" b="1" dirty="0">
                <a:solidFill>
                  <a:srgbClr val="FFC000"/>
                </a:solidFill>
              </a:rPr>
              <a:t>sangramento discreto </a:t>
            </a:r>
          </a:p>
          <a:p>
            <a:pPr marL="0" indent="0">
              <a:buNone/>
            </a:pPr>
            <a:r>
              <a:rPr lang="pt-BR" sz="2800" b="1" dirty="0">
                <a:solidFill>
                  <a:srgbClr val="FFC000"/>
                </a:solidFill>
              </a:rPr>
              <a:t>(crostas hemorrágicas)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0A7D94E-C536-4A4B-ADC6-A03CF924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617" y="1329635"/>
            <a:ext cx="4055165" cy="520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59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270FB-F95F-4F9C-B78F-7DA5BE62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325" y="9294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Reações e complicações tardias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488CDA-5C55-48E6-9F22-B7C23E4F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5" y="1073516"/>
            <a:ext cx="9037983" cy="1507068"/>
          </a:xfrm>
        </p:spPr>
        <p:txBody>
          <a:bodyPr>
            <a:normAutofit/>
          </a:bodyPr>
          <a:lstStyle/>
          <a:p>
            <a:r>
              <a:rPr lang="pt-BR" sz="2800" b="1" dirty="0" err="1">
                <a:solidFill>
                  <a:srgbClr val="FFC000"/>
                </a:solidFill>
              </a:rPr>
              <a:t>Hipo</a:t>
            </a:r>
            <a:r>
              <a:rPr lang="pt-BR" sz="2800" b="1" dirty="0">
                <a:solidFill>
                  <a:srgbClr val="FFC000"/>
                </a:solidFill>
              </a:rPr>
              <a:t> ou hiperpigmentação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C20DFB-2562-48DB-929E-3D389BA2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9" y="2653010"/>
            <a:ext cx="4414100" cy="357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303EE4-C0FA-4F64-9EC8-9CE4398A3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" t="3386"/>
          <a:stretch/>
        </p:blipFill>
        <p:spPr>
          <a:xfrm>
            <a:off x="7262190" y="2054086"/>
            <a:ext cx="3419061" cy="441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0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270FB-F95F-4F9C-B78F-7DA5BE62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838" y="167123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Reações e complicações tardias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488CDA-5C55-48E6-9F22-B7C23E4F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8" y="1086678"/>
            <a:ext cx="7513981" cy="1507068"/>
          </a:xfrm>
        </p:spPr>
        <p:txBody>
          <a:bodyPr>
            <a:normAutofit/>
          </a:bodyPr>
          <a:lstStyle/>
          <a:p>
            <a:r>
              <a:rPr lang="pt-BR" sz="2800" b="1" dirty="0" err="1">
                <a:solidFill>
                  <a:srgbClr val="FFC000"/>
                </a:solidFill>
              </a:rPr>
              <a:t>Telangiectasias</a:t>
            </a:r>
            <a:r>
              <a:rPr lang="pt-BR" sz="2800" b="1" dirty="0">
                <a:solidFill>
                  <a:srgbClr val="FFC000"/>
                </a:solidFill>
              </a:rPr>
              <a:t> 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BC9F09-E10C-4961-856C-E8C48F9A2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/>
          <a:stretch/>
        </p:blipFill>
        <p:spPr>
          <a:xfrm>
            <a:off x="2531169" y="2713014"/>
            <a:ext cx="5102087" cy="3500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91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270FB-F95F-4F9C-B78F-7DA5BE62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073" y="39241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Reações e complicações tardias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488CDA-5C55-48E6-9F22-B7C23E4F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071" y="933909"/>
            <a:ext cx="9369288" cy="5665674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Atrofia e fragilidade dérmica</a:t>
            </a:r>
          </a:p>
          <a:p>
            <a:r>
              <a:rPr lang="pt-BR" sz="2800" b="1" dirty="0" err="1">
                <a:solidFill>
                  <a:srgbClr val="FFC000"/>
                </a:solidFill>
              </a:rPr>
              <a:t>Alopécia</a:t>
            </a:r>
            <a:r>
              <a:rPr lang="pt-BR" sz="2800" b="1" dirty="0">
                <a:solidFill>
                  <a:srgbClr val="FFC000"/>
                </a:solidFill>
              </a:rPr>
              <a:t>, atrofia glândulas sudoríparas </a:t>
            </a:r>
          </a:p>
          <a:p>
            <a:r>
              <a:rPr lang="pt-BR" sz="2800" b="1" dirty="0">
                <a:solidFill>
                  <a:srgbClr val="FFC000"/>
                </a:solidFill>
              </a:rPr>
              <a:t> Necrose de partes moles</a:t>
            </a:r>
          </a:p>
          <a:p>
            <a:r>
              <a:rPr lang="pt-BR" sz="2800" b="1" dirty="0">
                <a:solidFill>
                  <a:srgbClr val="FFC000"/>
                </a:solidFill>
              </a:rPr>
              <a:t>Fibrose subepidérmica </a:t>
            </a:r>
          </a:p>
          <a:p>
            <a:r>
              <a:rPr lang="pt-BR" sz="2800" b="1" dirty="0">
                <a:solidFill>
                  <a:srgbClr val="FFC000"/>
                </a:solidFill>
              </a:rPr>
              <a:t>Malignidade induzida pela radiação </a:t>
            </a:r>
          </a:p>
        </p:txBody>
      </p:sp>
    </p:spTree>
    <p:extLst>
      <p:ext uri="{BB962C8B-B14F-4D97-AF65-F5344CB8AC3E}">
        <p14:creationId xmlns:p14="http://schemas.microsoft.com/office/powerpoint/2010/main" val="8269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8E2324-249E-407E-97B3-9DF86AC8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42" y="695026"/>
            <a:ext cx="5473015" cy="5467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19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C65F4-6079-4F1F-9FFE-0180916F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6" y="471923"/>
            <a:ext cx="8171691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Como prevenir 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5F13BA-5F64-46F2-9FBD-07B7BEDA9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315" y="1978990"/>
            <a:ext cx="8905461" cy="3480905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Fundamental a hidratação da pele e</a:t>
            </a:r>
          </a:p>
          <a:p>
            <a:endParaRPr lang="pt-BR" sz="2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pt-BR" sz="2800" b="1" dirty="0">
                <a:solidFill>
                  <a:srgbClr val="FFC000"/>
                </a:solidFill>
              </a:rPr>
              <a:t>    proteção solar </a:t>
            </a:r>
          </a:p>
        </p:txBody>
      </p:sp>
    </p:spTree>
    <p:extLst>
      <p:ext uri="{BB962C8B-B14F-4D97-AF65-F5344CB8AC3E}">
        <p14:creationId xmlns:p14="http://schemas.microsoft.com/office/powerpoint/2010/main" val="7191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7696B-2113-463B-A839-8D3C0E77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325" y="279105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 b r i g a d a !</a:t>
            </a:r>
            <a:endParaRPr lang="pt-B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040461F-97B8-4C3C-A819-15DD0AD6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8" y="1616765"/>
            <a:ext cx="7964556" cy="36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DA110-F0E0-40E7-B034-5649648D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679" y="310595"/>
            <a:ext cx="3458817" cy="1226193"/>
          </a:xfrm>
        </p:spPr>
        <p:txBody>
          <a:bodyPr>
            <a:normAutofit/>
          </a:bodyPr>
          <a:lstStyle/>
          <a:p>
            <a:pPr algn="ctr"/>
            <a:r>
              <a:rPr lang="pt-BR" sz="4000" b="1" cap="smal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Pele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1CCCC-BFC3-4F1C-B51A-737E86CF3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183" y="923691"/>
            <a:ext cx="9369287" cy="5697607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Maior órgão do corpo humano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r>
              <a:rPr lang="pt-BR" sz="2800" b="1" dirty="0">
                <a:solidFill>
                  <a:srgbClr val="FFC000"/>
                </a:solidFill>
              </a:rPr>
              <a:t>Espessura – varia de 1,5 a 4,0 mm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r>
              <a:rPr lang="pt-BR" sz="2800" b="1" dirty="0">
                <a:solidFill>
                  <a:srgbClr val="FFC000"/>
                </a:solidFill>
              </a:rPr>
              <a:t>Estrutura dividida em epiderme, derme e hipoderme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r>
              <a:rPr lang="pt-BR" sz="2800" b="1" dirty="0">
                <a:solidFill>
                  <a:srgbClr val="FFC000"/>
                </a:solidFill>
              </a:rPr>
              <a:t>Processo de renovação celular – de 20 a 30 dias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9F4142-C9FF-47D7-AC76-0DB71AD9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5" y="304799"/>
            <a:ext cx="4094922" cy="31242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BC9B4F-9C7D-4A05-9BA6-BD4755BD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13182" cy="16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64D56-0EF4-44FF-9483-76A012F5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8" y="477080"/>
            <a:ext cx="9090991" cy="1166190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Funções da pele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DE7876-C25A-4B1B-9C89-95C49369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7" y="1431235"/>
            <a:ext cx="9422295" cy="45057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Barreira física – estrato córneo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Proteção contra radiação ultra violeta (RUV)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Controle da temperatura corporal 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Impermeabilização e lubrificação da superfície 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Papel imunológico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Papel social </a:t>
            </a:r>
          </a:p>
        </p:txBody>
      </p:sp>
    </p:spTree>
    <p:extLst>
      <p:ext uri="{BB962C8B-B14F-4D97-AF65-F5344CB8AC3E}">
        <p14:creationId xmlns:p14="http://schemas.microsoft.com/office/powerpoint/2010/main" val="5999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7B430-089D-4967-AE8E-AC0C3D01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081" y="477079"/>
            <a:ext cx="8534400" cy="64935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Renovação celular – 20 a 30 dias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A0FDBBA-6CA8-4218-BA86-C2A4030A9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038" y="1626702"/>
            <a:ext cx="5756814" cy="4313061"/>
          </a:xfrm>
        </p:spPr>
      </p:pic>
    </p:spTree>
    <p:extLst>
      <p:ext uri="{BB962C8B-B14F-4D97-AF65-F5344CB8AC3E}">
        <p14:creationId xmlns:p14="http://schemas.microsoft.com/office/powerpoint/2010/main" val="22492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71120-68AE-47BB-9C80-95DB73AE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4688"/>
            <a:ext cx="8534400" cy="134362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9B49B9-4DF1-495E-A9A1-9B05F50C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426" y="1086678"/>
            <a:ext cx="6963874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4CF88EE-369D-4E94-B637-62180A9A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03" y="685800"/>
            <a:ext cx="9823310" cy="8382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Radiação ultra violeta (</a:t>
            </a:r>
            <a:r>
              <a:rPr lang="pt-BR" sz="3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ruv</a:t>
            </a:r>
            <a:r>
              <a:rPr lang="pt-BR" sz="3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804EB6FF-F3C3-4362-838F-C4AE6982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271" y="2332566"/>
            <a:ext cx="8375374" cy="3937000"/>
          </a:xfrm>
        </p:spPr>
        <p:txBody>
          <a:bodyPr>
            <a:normAutofit lnSpcReduction="10000"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UVA: 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Responsável pelo bronzeamento imediato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Penetra mais profundamente na pele </a:t>
            </a:r>
          </a:p>
          <a:p>
            <a:pPr>
              <a:buFontTx/>
              <a:buChar char="-"/>
            </a:pPr>
            <a:r>
              <a:rPr lang="pt-BR" sz="2800" b="1" dirty="0" err="1">
                <a:solidFill>
                  <a:srgbClr val="FFC000"/>
                </a:solidFill>
              </a:rPr>
              <a:t>Fotoenvelhecimento</a:t>
            </a:r>
            <a:endParaRPr lang="pt-BR" sz="2800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Câncer de pele  </a:t>
            </a:r>
          </a:p>
          <a:p>
            <a:pPr marL="0" indent="0">
              <a:buNone/>
            </a:pPr>
            <a:endParaRPr lang="pt-BR" sz="2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pt-BR" sz="2800" b="1" dirty="0" err="1">
                <a:solidFill>
                  <a:srgbClr val="FFC000"/>
                </a:solidFill>
              </a:rPr>
              <a:t>Obs</a:t>
            </a:r>
            <a:r>
              <a:rPr lang="pt-BR" sz="2800" b="1" dirty="0">
                <a:solidFill>
                  <a:srgbClr val="FFC000"/>
                </a:solidFill>
              </a:rPr>
              <a:t> : insulfilm – barra somente UVA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67B08FF-37EC-45D1-9A67-450BAE925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97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4CF88EE-369D-4E94-B637-62180A9A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03" y="685800"/>
            <a:ext cx="9823310" cy="8382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Radiação ultra violeta (</a:t>
            </a:r>
            <a:r>
              <a:rPr lang="pt-BR" sz="3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ruv</a:t>
            </a:r>
            <a:r>
              <a:rPr lang="pt-BR" sz="3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804EB6FF-F3C3-4362-838F-C4AE6982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271" y="2488095"/>
            <a:ext cx="8375374" cy="3937000"/>
          </a:xfrm>
        </p:spPr>
        <p:txBody>
          <a:bodyPr>
            <a:normAutofit lnSpcReduction="10000"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UVB: 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Responsável pela vermelhidão da pele e queimaduras solares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Síntese de vitamina D </a:t>
            </a:r>
          </a:p>
          <a:p>
            <a:pPr>
              <a:buFontTx/>
              <a:buChar char="-"/>
            </a:pPr>
            <a:r>
              <a:rPr lang="pt-BR" sz="2800" b="1" dirty="0" err="1">
                <a:solidFill>
                  <a:srgbClr val="FFC000"/>
                </a:solidFill>
              </a:rPr>
              <a:t>Fotoenvelhecimento</a:t>
            </a:r>
            <a:endParaRPr lang="pt-BR" sz="2800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Carcinogênese</a:t>
            </a:r>
          </a:p>
          <a:p>
            <a:pPr>
              <a:buFontTx/>
              <a:buChar char="-"/>
            </a:pPr>
            <a:r>
              <a:rPr lang="pt-BR" sz="2800" b="1" dirty="0">
                <a:solidFill>
                  <a:srgbClr val="FFC000"/>
                </a:solidFill>
              </a:rPr>
              <a:t>Mais intensa entre 10 e 16 horas 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67B08FF-37EC-45D1-9A67-450BAE925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64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05C4AB3-3A15-4A5C-A790-EDFB8BB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90" y="145775"/>
            <a:ext cx="8466550" cy="1338468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Dano solar </a:t>
            </a:r>
          </a:p>
        </p:txBody>
      </p:sp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723BBDD2-468D-46FB-8388-B803FA038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570" y="2512022"/>
            <a:ext cx="5635624" cy="357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12A28C87-32A4-4C86-8E1F-C15E08E75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5616BDE-8133-4D19-A7DE-04A03B06E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" b="3189"/>
          <a:stretch/>
        </p:blipFill>
        <p:spPr>
          <a:xfrm>
            <a:off x="7085012" y="2940417"/>
            <a:ext cx="4628392" cy="2721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12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ti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330</TotalTime>
  <Words>337</Words>
  <Application>Microsoft Office PowerPoint</Application>
  <PresentationFormat>Widescreen</PresentationFormat>
  <Paragraphs>75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 3</vt:lpstr>
      <vt:lpstr>Fatia</vt:lpstr>
      <vt:lpstr>3º Encontro para a Vida  “O que você tem feito pela sua pele?”   </vt:lpstr>
      <vt:lpstr>Apresentação do PowerPoint</vt:lpstr>
      <vt:lpstr>Pele</vt:lpstr>
      <vt:lpstr>Funções da pele</vt:lpstr>
      <vt:lpstr>Renovação celular – 20 a 30 dias</vt:lpstr>
      <vt:lpstr>Apresentação do PowerPoint</vt:lpstr>
      <vt:lpstr>Radiação ultra violeta (ruv)</vt:lpstr>
      <vt:lpstr>Radiação ultra violeta (ruv)</vt:lpstr>
      <vt:lpstr>Dano solar </vt:lpstr>
      <vt:lpstr>Queimadura  solar </vt:lpstr>
      <vt:lpstr>fotoenvelhecimento</vt:lpstr>
      <vt:lpstr>Ceratose actínica </vt:lpstr>
      <vt:lpstr>Carcinoma basocelular</vt:lpstr>
      <vt:lpstr>radioterapia</vt:lpstr>
      <vt:lpstr>    Evitar radioterapia :</vt:lpstr>
      <vt:lpstr>Reações e complicações agudas</vt:lpstr>
      <vt:lpstr>Reações e complicações tardias</vt:lpstr>
      <vt:lpstr>Reações e complicações tardias</vt:lpstr>
      <vt:lpstr>Reações e complicações tardias</vt:lpstr>
      <vt:lpstr>Como prevenir ?</vt:lpstr>
      <vt:lpstr>O b r i g a d a !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3º Encontro para a Vida  “O que você tem feito pela sua pele?” Dra. Luciana Pierotti Arantes Dermatologista</dc:title>
  <dc:creator>Luciana Arantes</dc:creator>
  <cp:lastModifiedBy>Luciana Arantes</cp:lastModifiedBy>
  <cp:revision>14</cp:revision>
  <dcterms:created xsi:type="dcterms:W3CDTF">2020-06-19T02:49:43Z</dcterms:created>
  <dcterms:modified xsi:type="dcterms:W3CDTF">2020-06-20T14:03:19Z</dcterms:modified>
</cp:coreProperties>
</file>